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63" r:id="rId5"/>
    <p:sldId id="264" r:id="rId6"/>
    <p:sldId id="266" r:id="rId7"/>
    <p:sldId id="258" r:id="rId8"/>
    <p:sldId id="260" r:id="rId9"/>
    <p:sldId id="267" r:id="rId10"/>
    <p:sldId id="268" r:id="rId1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6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D63F11-F6F5-4BDC-B348-D9E717DB1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94E614-C426-4EE2-9479-6FCA50D33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0624CE-237A-4CD8-86F4-58F569C7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15AA-F1E4-4F61-A168-3D5EBA234A16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C033A0-D51D-439C-9B08-5950D6910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D32A9C-F128-4DB6-9798-2011B2003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7734-0338-4A72-91C5-D566B069DE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742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9BB388-B857-46AA-97B6-A5E1006E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591050-0EF7-4F72-80EB-EA69CB908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145990-EEDB-4576-B388-000DAA02F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15AA-F1E4-4F61-A168-3D5EBA234A16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B35555-A4C3-4C4F-B6A4-A4DB2500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475E3C-58D3-4B3F-8459-6F9D8C7C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7734-0338-4A72-91C5-D566B069DE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0731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F26197D-5DF9-49C5-84AF-041C6EF6DB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6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EA4157-0067-499E-93E1-D6124AFF3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6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721E3D-E5E4-43A2-A543-9D8244F31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15AA-F1E4-4F61-A168-3D5EBA234A16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630ABB-CDDC-43E1-A11D-34C6FE33D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4A1ECE-AA74-4500-88CB-9BC5041C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7734-0338-4A72-91C5-D566B069DE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198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27D75-7014-4D4E-842C-2F4032E3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613450-DDBE-446D-B821-CAF288BCC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475552-7247-4A97-8FA5-5D5CD887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15AA-F1E4-4F61-A168-3D5EBA234A16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4E131D-01C9-439A-BBC1-A41F5AC9D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921FAE-E473-4DE4-BE36-2AAD27D5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7734-0338-4A72-91C5-D566B069DE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8904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4A033A-8C33-4B3B-BEEC-5848EDADF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12D4-0EA1-40F1-A8E2-60E57B721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CD643F-2AF3-4E4D-987C-23DADEA0A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15AA-F1E4-4F61-A168-3D5EBA234A16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EC47CD-83F1-4381-8E62-61DED7685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8B3789-6F3E-4F2D-9BFE-984ABA71E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7734-0338-4A72-91C5-D566B069DE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24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79CCA-3A0E-44AE-A00B-3C3225B7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542107-521C-4275-9DBE-5FC5B33199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F48F7C-74D6-4353-A799-7C67995D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72F37D-38F0-4EB3-B0C9-EA8FB7D7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15AA-F1E4-4F61-A168-3D5EBA234A16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46240E-68D2-4DC4-9632-9CEDB6A0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9B73C4-FE48-4951-9D16-37483EBF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7734-0338-4A72-91C5-D566B069DE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09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4CEC7-E904-4132-9182-571AF401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0F75B6-1FC3-4ED2-A242-6AF5F9E49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9700171-A88D-4EB1-8630-66AC41643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A86068B-A687-4E71-AF9B-7DF920CCB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4625324-2F65-4FD1-97C9-13A14262B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B176EDE-F394-4A78-86B0-208FAA506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15AA-F1E4-4F61-A168-3D5EBA234A16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72750C-585F-4710-B2CE-1A351716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77C2FB4-32A0-457E-97ED-9A8A04C96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7734-0338-4A72-91C5-D566B069DE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6178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E4C75-D8C4-47BA-9374-604127580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6120F16-BA06-4A3B-85A6-410F683AC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15AA-F1E4-4F61-A168-3D5EBA234A16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48BCF3-FF97-416D-959D-EB89019D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D89766D-69AE-4D9F-8E0E-F0E66FA50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7734-0338-4A72-91C5-D566B069DE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3804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465C207-67D6-43FB-8242-E45DDF76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15AA-F1E4-4F61-A168-3D5EBA234A16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E5DFB03-8E8E-4D63-A1C9-BC0296ED6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380CC9-529C-4948-850E-2ED27539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7734-0338-4A72-91C5-D566B069DE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127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786EA-D8E5-4413-8A44-1B6ABB122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9E12C0-0448-46C8-AC45-CAFA89AA1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E160DD-104B-4266-AC8A-806F664F3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DE513F-A591-4AB4-8A08-CACE66F85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15AA-F1E4-4F61-A168-3D5EBA234A16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CC39B1D-78A3-4096-8D99-7CFA0AD5E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EDCAD44-A621-45E8-AA4B-98F736A1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7734-0338-4A72-91C5-D566B069DE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6174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F34CC-A86D-4381-8483-FC0A07335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F38F25-9FC4-4422-97E2-BEFEFE858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92CBB7A-A657-4019-B7FC-29D67E3B5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3B3AB0-C1A0-41D0-8ED8-0ABB971C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15AA-F1E4-4F61-A168-3D5EBA234A16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7D571A-A466-4AEE-95C3-429FDD8A0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EC4CF3-468F-400D-92C2-D9331D276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7734-0338-4A72-91C5-D566B069DE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1227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DAC6AE9-7082-44C8-89E6-BCBB3255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99ADB3-0825-40D6-8DA8-5AF230929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3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4ADB40-3BCA-48F6-8BEF-05FF23FBB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615AA-F1E4-4F61-A168-3D5EBA234A16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542051-2890-4817-B26D-6D438AFBB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3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AFC72C-CBDD-4F3E-9C70-FF49A7D36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A7734-0338-4A72-91C5-D566B069DE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4900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Usuario\Documents\Valeria\FiguraSeminario%202019-2.ppt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540707-B929-4680-937A-51754620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61731"/>
            <a:ext cx="10905066" cy="493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76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80EC19-9289-4E7B-997F-8694A5A1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15CEB4-E13D-46F3-8E71-8054B54B0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- Las interacciones compatibles llevan a una respuesta metabólica más dinámica durante el curso de la colonización.</a:t>
            </a:r>
          </a:p>
          <a:p>
            <a:pPr>
              <a:buFontTx/>
              <a:buChar char="-"/>
            </a:pPr>
            <a:r>
              <a:rPr lang="es-MX" dirty="0"/>
              <a:t>Las interacciones compatibles se caracterizan por un menor nivel de metabolitos secundarios relacionados con la defensa, en comparación con las interacciones incompatibles.</a:t>
            </a:r>
          </a:p>
          <a:p>
            <a:pPr>
              <a:buFontTx/>
              <a:buChar char="-"/>
            </a:pPr>
            <a:r>
              <a:rPr lang="es-MX" i="1" dirty="0"/>
              <a:t>L. bicolor </a:t>
            </a:r>
            <a:r>
              <a:rPr lang="es-MX" dirty="0"/>
              <a:t>es capaz de metabolizar ciertos compuestos secundarios presentes en las raíces al establecerse la colonización. </a:t>
            </a:r>
          </a:p>
          <a:p>
            <a:pPr>
              <a:buFontTx/>
              <a:buChar char="-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36007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7E9B5-126A-4E27-A707-2D2421BB4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75" y="161179"/>
            <a:ext cx="10515600" cy="1325563"/>
          </a:xfrm>
        </p:spPr>
        <p:txBody>
          <a:bodyPr/>
          <a:lstStyle/>
          <a:p>
            <a:r>
              <a:rPr lang="es-MX" b="1" dirty="0"/>
              <a:t>Introducción</a:t>
            </a:r>
          </a:p>
        </p:txBody>
      </p:sp>
      <p:pic>
        <p:nvPicPr>
          <p:cNvPr id="1026" name="Picture 2" descr="Resultado de imagen para plants png">
            <a:extLst>
              <a:ext uri="{FF2B5EF4-FFF2-40B4-BE49-F238E27FC236}">
                <a16:creationId xmlns:a16="http://schemas.microsoft.com/office/drawing/2014/main" id="{042BE710-CC0A-42F6-B6AD-F81D61EB3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9751" y="1807507"/>
            <a:ext cx="4847292" cy="275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plants png">
            <a:extLst>
              <a:ext uri="{FF2B5EF4-FFF2-40B4-BE49-F238E27FC236}">
                <a16:creationId xmlns:a16="http://schemas.microsoft.com/office/drawing/2014/main" id="{DF6FBC00-17C6-43D6-B321-D6CF0BA45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150" y="0"/>
            <a:ext cx="7991853" cy="394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pine png">
            <a:extLst>
              <a:ext uri="{FF2B5EF4-FFF2-40B4-BE49-F238E27FC236}">
                <a16:creationId xmlns:a16="http://schemas.microsoft.com/office/drawing/2014/main" id="{5378F378-98A5-40A7-A978-7599EAD8D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524" y="436392"/>
            <a:ext cx="3938651" cy="534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tree png">
            <a:extLst>
              <a:ext uri="{FF2B5EF4-FFF2-40B4-BE49-F238E27FC236}">
                <a16:creationId xmlns:a16="http://schemas.microsoft.com/office/drawing/2014/main" id="{2F280315-AE31-415E-AED1-19F1134D7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364" y="757150"/>
            <a:ext cx="5533509" cy="470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pine png">
            <a:extLst>
              <a:ext uri="{FF2B5EF4-FFF2-40B4-BE49-F238E27FC236}">
                <a16:creationId xmlns:a16="http://schemas.microsoft.com/office/drawing/2014/main" id="{16A08BE7-D450-4E05-84F7-B6FE63675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13" y="1807507"/>
            <a:ext cx="2765662" cy="243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EAD7B2D-A1FC-4CC6-B7DB-8794C0AC9385}"/>
              </a:ext>
            </a:extLst>
          </p:cNvPr>
          <p:cNvSpPr txBox="1"/>
          <p:nvPr/>
        </p:nvSpPr>
        <p:spPr>
          <a:xfrm>
            <a:off x="254835" y="4092639"/>
            <a:ext cx="11689829" cy="24929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sz="2000" dirty="0"/>
              <a:t>Las plantas han desarrollado redes complejas de señalización que crean ambientes inhóspitos para organismos invasivos.</a:t>
            </a:r>
          </a:p>
          <a:p>
            <a:pPr algn="just"/>
            <a:endParaRPr lang="es-MX" sz="2000" dirty="0"/>
          </a:p>
          <a:p>
            <a:pPr algn="just"/>
            <a:r>
              <a:rPr lang="es-MX" sz="2000" dirty="0"/>
              <a:t>Algunos organismos son capaces de tolerar, desviar o modular la respuesta de la planta conduciendo a la colonización de los tejidos de las plantas y finalmente acceden a los nutrientes almacenados dentro de la planta.</a:t>
            </a:r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98292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para micorrizas">
            <a:extLst>
              <a:ext uri="{FF2B5EF4-FFF2-40B4-BE49-F238E27FC236}">
                <a16:creationId xmlns:a16="http://schemas.microsoft.com/office/drawing/2014/main" id="{AA34671F-67ED-41F4-A98B-7EC5877C4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8" r="1" b="8290"/>
          <a:stretch/>
        </p:blipFill>
        <p:spPr bwMode="auto">
          <a:xfrm>
            <a:off x="229387" y="2593399"/>
            <a:ext cx="6110452" cy="4206243"/>
          </a:xfrm>
          <a:custGeom>
            <a:avLst/>
            <a:gdLst>
              <a:gd name="connsiteX0" fmla="*/ 3025687 w 7761924"/>
              <a:gd name="connsiteY0" fmla="*/ 76 h 5343065"/>
              <a:gd name="connsiteX1" fmla="*/ 3372722 w 7761924"/>
              <a:gd name="connsiteY1" fmla="*/ 16088 h 5343065"/>
              <a:gd name="connsiteX2" fmla="*/ 7761924 w 7761924"/>
              <a:gd name="connsiteY2" fmla="*/ 3316816 h 5343065"/>
              <a:gd name="connsiteX3" fmla="*/ 3701109 w 7761924"/>
              <a:gd name="connsiteY3" fmla="*/ 5320611 h 5343065"/>
              <a:gd name="connsiteX4" fmla="*/ 36290 w 7761924"/>
              <a:gd name="connsiteY4" fmla="*/ 2696959 h 5343065"/>
              <a:gd name="connsiteX5" fmla="*/ 3025687 w 7761924"/>
              <a:gd name="connsiteY5" fmla="*/ 76 h 534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A25906A-684E-45A3-A0C8-CCAAED8BC6CE}"/>
              </a:ext>
            </a:extLst>
          </p:cNvPr>
          <p:cNvSpPr txBox="1"/>
          <p:nvPr/>
        </p:nvSpPr>
        <p:spPr>
          <a:xfrm>
            <a:off x="-665497" y="414424"/>
            <a:ext cx="79002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latin typeface="+mj-lt"/>
              </a:rPr>
              <a:t>Hongos </a:t>
            </a:r>
            <a:r>
              <a:rPr lang="es-MX" sz="4400" b="1" dirty="0" err="1">
                <a:latin typeface="+mj-lt"/>
              </a:rPr>
              <a:t>ectomicorrízicos</a:t>
            </a:r>
            <a:r>
              <a:rPr lang="es-MX" sz="4400" b="1" dirty="0">
                <a:latin typeface="+mj-lt"/>
              </a:rPr>
              <a:t> </a:t>
            </a:r>
            <a:br>
              <a:rPr lang="es-MX" sz="4400" b="1" dirty="0">
                <a:latin typeface="+mj-lt"/>
              </a:rPr>
            </a:br>
            <a:r>
              <a:rPr lang="es-MX" sz="4400" b="1" dirty="0">
                <a:latin typeface="+mj-lt"/>
              </a:rPr>
              <a:t>(HECM)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106489-D923-4B75-A692-3F40DBE1E2AE}"/>
              </a:ext>
            </a:extLst>
          </p:cNvPr>
          <p:cNvSpPr txBox="1"/>
          <p:nvPr/>
        </p:nvSpPr>
        <p:spPr>
          <a:xfrm>
            <a:off x="6595763" y="3001034"/>
            <a:ext cx="4942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/>
              <a:t>La colonización por estos organismos lleva a cambios a cambios morfológicos pronunciados de la arquitectura de la raíz y de las células fúngicas.</a:t>
            </a:r>
          </a:p>
        </p:txBody>
      </p:sp>
    </p:spTree>
    <p:extLst>
      <p:ext uri="{BB962C8B-B14F-4D97-AF65-F5344CB8AC3E}">
        <p14:creationId xmlns:p14="http://schemas.microsoft.com/office/powerpoint/2010/main" val="2789149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CA47EA-16D0-4A03-942F-CCB04959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5740" y="676447"/>
            <a:ext cx="9848334" cy="5217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MX" dirty="0"/>
              <a:t>Muchos estudios han buscado caracterizar los cambios en el metabolismo de la planta y el hongo durante la colonización de un hospedero receptivo.</a:t>
            </a:r>
            <a:br>
              <a:rPr lang="es-MX" dirty="0"/>
            </a:br>
            <a:r>
              <a:rPr lang="es-MX" dirty="0"/>
              <a:t>Aunque pocos estudios han caracterizado estos cambios, se sabe que la colonización de los tejidos de la planta por los HECM: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Catabolismo de la sacarosa</a:t>
            </a:r>
          </a:p>
          <a:p>
            <a:pPr marL="0" indent="0">
              <a:buNone/>
            </a:pPr>
            <a:r>
              <a:rPr lang="es-MX" dirty="0"/>
              <a:t>Algunos aminoácidos libres (</a:t>
            </a:r>
            <a:r>
              <a:rPr lang="es-MX" dirty="0" err="1"/>
              <a:t>eg</a:t>
            </a:r>
            <a:r>
              <a:rPr lang="es-MX" dirty="0"/>
              <a:t>. </a:t>
            </a:r>
            <a:r>
              <a:rPr lang="es-MX" dirty="0" err="1"/>
              <a:t>Glx</a:t>
            </a:r>
            <a:r>
              <a:rPr lang="es-MX" dirty="0"/>
              <a:t>, Ala y </a:t>
            </a:r>
            <a:r>
              <a:rPr lang="es-MX" dirty="0" err="1"/>
              <a:t>Cys</a:t>
            </a:r>
            <a:r>
              <a:rPr lang="es-MX" dirty="0"/>
              <a:t>) </a:t>
            </a:r>
            <a:br>
              <a:rPr lang="es-MX" dirty="0"/>
            </a:br>
            <a:br>
              <a:rPr lang="es-MX" dirty="0"/>
            </a:br>
            <a:br>
              <a:rPr lang="es-MX" dirty="0"/>
            </a:br>
            <a:endParaRPr lang="es-MX" dirty="0"/>
          </a:p>
          <a:p>
            <a:pPr marL="0" indent="0">
              <a:buNone/>
            </a:pPr>
            <a:r>
              <a:rPr lang="es-MX" dirty="0"/>
              <a:t>(</a:t>
            </a:r>
            <a:r>
              <a:rPr lang="es-MX" dirty="0" err="1"/>
              <a:t>Arg</a:t>
            </a:r>
            <a:r>
              <a:rPr lang="es-MX" dirty="0"/>
              <a:t>, </a:t>
            </a:r>
            <a:r>
              <a:rPr lang="es-MX" dirty="0" err="1"/>
              <a:t>Met</a:t>
            </a:r>
            <a:r>
              <a:rPr lang="es-MX" dirty="0"/>
              <a:t>, Ser)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mientras que los perfiles de ácidos grasos no se ha mostrado cómo cambian</a:t>
            </a:r>
          </a:p>
        </p:txBody>
      </p: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552C622F-89AA-4CE3-9895-8428F6000A39}"/>
              </a:ext>
            </a:extLst>
          </p:cNvPr>
          <p:cNvSpPr/>
          <p:nvPr/>
        </p:nvSpPr>
        <p:spPr>
          <a:xfrm rot="10800000">
            <a:off x="523103" y="2226275"/>
            <a:ext cx="864973" cy="963827"/>
          </a:xfrm>
          <a:prstGeom prst="down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76C8DB5C-5DED-4C9B-9CFD-5C38AFD87D75}"/>
              </a:ext>
            </a:extLst>
          </p:cNvPr>
          <p:cNvSpPr/>
          <p:nvPr/>
        </p:nvSpPr>
        <p:spPr>
          <a:xfrm>
            <a:off x="523104" y="3853249"/>
            <a:ext cx="864973" cy="963827"/>
          </a:xfrm>
          <a:prstGeom prst="down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492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27B87F-8B3D-4B24-8B0A-D709AD280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s-MX" dirty="0"/>
              <a:t>Muy  poco se sabe de </a:t>
            </a:r>
            <a:r>
              <a:rPr lang="es-MX" b="1" dirty="0"/>
              <a:t>cómo cambia el </a:t>
            </a:r>
            <a:r>
              <a:rPr lang="es-MX" b="1" dirty="0" err="1"/>
              <a:t>metaboloma</a:t>
            </a:r>
            <a:r>
              <a:rPr lang="es-MX" b="1" dirty="0"/>
              <a:t> de la planta hospedera durante el proceso de colonización </a:t>
            </a:r>
            <a:r>
              <a:rPr lang="es-MX" dirty="0"/>
              <a:t>y </a:t>
            </a:r>
            <a:r>
              <a:rPr lang="es-MX" b="1" dirty="0"/>
              <a:t>qué </a:t>
            </a:r>
            <a:r>
              <a:rPr lang="es-MX" b="1" dirty="0" err="1"/>
              <a:t>diferencía</a:t>
            </a:r>
            <a:r>
              <a:rPr lang="es-MX" b="1" dirty="0"/>
              <a:t> el metabolismo de una interacción compatible y una incompatible</a:t>
            </a:r>
            <a:r>
              <a:rPr lang="es-MX" dirty="0"/>
              <a:t>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B61D794-47B4-4C59-B9F9-F5D0B7B74FC2}"/>
              </a:ext>
            </a:extLst>
          </p:cNvPr>
          <p:cNvSpPr txBox="1"/>
          <p:nvPr/>
        </p:nvSpPr>
        <p:spPr>
          <a:xfrm>
            <a:off x="-2128537" y="460144"/>
            <a:ext cx="790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latin typeface="+mj-lt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142343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6285F11-AB30-49B8-95C6-2080509004B1}"/>
              </a:ext>
            </a:extLst>
          </p:cNvPr>
          <p:cNvSpPr txBox="1"/>
          <p:nvPr/>
        </p:nvSpPr>
        <p:spPr>
          <a:xfrm>
            <a:off x="917303" y="658648"/>
            <a:ext cx="36750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err="1"/>
              <a:t>Experimeto</a:t>
            </a:r>
            <a:r>
              <a:rPr lang="es-MX" sz="2000" b="1" dirty="0"/>
              <a:t> 1</a:t>
            </a:r>
          </a:p>
          <a:p>
            <a:pPr algn="just"/>
            <a:endParaRPr lang="es-MX" sz="2000" dirty="0"/>
          </a:p>
          <a:p>
            <a:pPr algn="just"/>
            <a:endParaRPr lang="es-MX" sz="2000" dirty="0"/>
          </a:p>
          <a:p>
            <a:pPr algn="just"/>
            <a:endParaRPr lang="es-MX" sz="2000" dirty="0"/>
          </a:p>
          <a:p>
            <a:pPr algn="just"/>
            <a:r>
              <a:rPr lang="es-MX" sz="2000" dirty="0"/>
              <a:t>Describieron el </a:t>
            </a:r>
            <a:r>
              <a:rPr lang="es-MX" sz="2000" dirty="0" err="1"/>
              <a:t>metaboloma</a:t>
            </a:r>
            <a:r>
              <a:rPr lang="es-MX" sz="2000" dirty="0"/>
              <a:t> de una interacción compatible entre el HECM </a:t>
            </a:r>
            <a:r>
              <a:rPr lang="es-MX" sz="2000" i="1" dirty="0" err="1"/>
              <a:t>Laccaria</a:t>
            </a:r>
            <a:r>
              <a:rPr lang="es-MX" sz="2000" i="1" dirty="0"/>
              <a:t> bicolor </a:t>
            </a:r>
            <a:r>
              <a:rPr lang="es-MX" sz="2000" dirty="0"/>
              <a:t>y su hospedero natural </a:t>
            </a:r>
            <a:r>
              <a:rPr lang="es-MX" sz="2000" i="1" dirty="0" err="1"/>
              <a:t>Populus</a:t>
            </a:r>
            <a:r>
              <a:rPr lang="es-MX" sz="2000" i="1" dirty="0"/>
              <a:t> </a:t>
            </a:r>
            <a:r>
              <a:rPr lang="es-MX" sz="2000" i="1" dirty="0" err="1"/>
              <a:t>trichocarpa</a:t>
            </a:r>
            <a:r>
              <a:rPr lang="es-MX" sz="2000" i="1" dirty="0"/>
              <a:t>. </a:t>
            </a:r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09B4BC6A-4AD9-4060-B331-B6E44277F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5" t="17185" r="40889"/>
          <a:stretch/>
        </p:blipFill>
        <p:spPr bwMode="auto">
          <a:xfrm>
            <a:off x="1658984" y="3828747"/>
            <a:ext cx="2191657" cy="26403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0" name="Picture 6" descr="Resultado de imagen para populus trichocarpa">
            <a:extLst>
              <a:ext uri="{FF2B5EF4-FFF2-40B4-BE49-F238E27FC236}">
                <a16:creationId xmlns:a16="http://schemas.microsoft.com/office/drawing/2014/main" id="{027E230C-7E3D-4170-AC1C-9169E0E1E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58188">
            <a:off x="4159988" y="4293117"/>
            <a:ext cx="2984646" cy="1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populus deltoides">
            <a:extLst>
              <a:ext uri="{FF2B5EF4-FFF2-40B4-BE49-F238E27FC236}">
                <a16:creationId xmlns:a16="http://schemas.microsoft.com/office/drawing/2014/main" id="{50F7F3E3-13D1-43C4-BA55-08374C81F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" r="52072" b="5655"/>
          <a:stretch/>
        </p:blipFill>
        <p:spPr bwMode="auto">
          <a:xfrm rot="1757828">
            <a:off x="7698265" y="3775495"/>
            <a:ext cx="2008263" cy="28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C8555FE-C850-4F98-B24B-FF09A3975DF1}"/>
              </a:ext>
            </a:extLst>
          </p:cNvPr>
          <p:cNvSpPr txBox="1"/>
          <p:nvPr/>
        </p:nvSpPr>
        <p:spPr>
          <a:xfrm>
            <a:off x="5709920" y="658650"/>
            <a:ext cx="59131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err="1"/>
              <a:t>Experimeto</a:t>
            </a:r>
            <a:r>
              <a:rPr lang="es-MX" sz="2000" b="1" dirty="0"/>
              <a:t> 2</a:t>
            </a:r>
          </a:p>
          <a:p>
            <a:endParaRPr lang="es-MX" sz="2000" dirty="0"/>
          </a:p>
          <a:p>
            <a:r>
              <a:rPr lang="es-MX" sz="2000" dirty="0"/>
              <a:t>Contrastaron los resultados con dos relaciones incompatibles:</a:t>
            </a:r>
            <a:br>
              <a:rPr lang="es-MX" sz="2000" dirty="0"/>
            </a:br>
            <a:br>
              <a:rPr lang="es-MX" sz="2000" dirty="0"/>
            </a:br>
            <a:r>
              <a:rPr lang="es-MX" sz="2000" b="1" dirty="0"/>
              <a:t>i) </a:t>
            </a:r>
            <a:r>
              <a:rPr lang="es-MX" sz="2000" dirty="0"/>
              <a:t>Donde el WT </a:t>
            </a:r>
            <a:r>
              <a:rPr lang="es-MX" sz="2000" i="1" dirty="0"/>
              <a:t>L. bicolor </a:t>
            </a:r>
            <a:r>
              <a:rPr lang="es-MX" sz="2000" dirty="0"/>
              <a:t>intenta colonizar a un hospedero recalcitrante (</a:t>
            </a:r>
            <a:r>
              <a:rPr lang="es-MX" sz="2000" i="1" dirty="0"/>
              <a:t>P. deltoides</a:t>
            </a:r>
            <a:r>
              <a:rPr lang="es-MX" sz="2000" dirty="0"/>
              <a:t>)</a:t>
            </a:r>
          </a:p>
          <a:p>
            <a:br>
              <a:rPr lang="es-MX" sz="2000" dirty="0"/>
            </a:br>
            <a:r>
              <a:rPr lang="es-MX" sz="2000" b="1" dirty="0" err="1"/>
              <a:t>ii</a:t>
            </a:r>
            <a:r>
              <a:rPr lang="es-MX" sz="2000" b="1" dirty="0"/>
              <a:t>) </a:t>
            </a:r>
            <a:r>
              <a:rPr lang="es-MX" sz="2000" dirty="0"/>
              <a:t>Usando una versión mutada de </a:t>
            </a:r>
            <a:r>
              <a:rPr lang="es-MX" sz="2000" i="1" dirty="0"/>
              <a:t>L. bicolor </a:t>
            </a:r>
            <a:r>
              <a:rPr lang="es-MX" sz="2000" dirty="0"/>
              <a:t>que es incapaz de colonizar a su hospedero natural </a:t>
            </a:r>
          </a:p>
        </p:txBody>
      </p:sp>
    </p:spTree>
    <p:extLst>
      <p:ext uri="{BB962C8B-B14F-4D97-AF65-F5344CB8AC3E}">
        <p14:creationId xmlns:p14="http://schemas.microsoft.com/office/powerpoint/2010/main" val="2985232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069C4-98FC-4264-AEFC-A82C09C0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72" y="-206353"/>
            <a:ext cx="10515600" cy="1325563"/>
          </a:xfrm>
        </p:spPr>
        <p:txBody>
          <a:bodyPr/>
          <a:lstStyle/>
          <a:p>
            <a:r>
              <a:rPr lang="es-MX" b="1" dirty="0" err="1"/>
              <a:t>Resultadosy</a:t>
            </a:r>
            <a:r>
              <a:rPr lang="es-MX" b="1" dirty="0"/>
              <a:t> discusión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E3EFEA-9A89-405F-AE39-37BF85BD4ED5}"/>
              </a:ext>
            </a:extLst>
          </p:cNvPr>
          <p:cNvSpPr txBox="1"/>
          <p:nvPr/>
        </p:nvSpPr>
        <p:spPr>
          <a:xfrm>
            <a:off x="1375847" y="862554"/>
            <a:ext cx="1026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dirty="0" err="1"/>
              <a:t>Laccaria</a:t>
            </a:r>
            <a:r>
              <a:rPr lang="es-MX" b="1" i="1" dirty="0"/>
              <a:t> bicolor </a:t>
            </a:r>
            <a:r>
              <a:rPr lang="es-MX" b="1" dirty="0"/>
              <a:t>presenta diferentes habilidades para colonizar las raíces de diferentes especies de </a:t>
            </a:r>
            <a:r>
              <a:rPr lang="es-MX" b="1" i="1" dirty="0" err="1"/>
              <a:t>Populus</a:t>
            </a:r>
            <a:endParaRPr lang="es-MX" b="1" i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8E790F5-53C7-46AD-A686-AAFCD1CE185D}"/>
              </a:ext>
            </a:extLst>
          </p:cNvPr>
          <p:cNvSpPr txBox="1"/>
          <p:nvPr/>
        </p:nvSpPr>
        <p:spPr>
          <a:xfrm>
            <a:off x="5846146" y="2590269"/>
            <a:ext cx="55313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/>
              <a:t>La primera raíz colonizada fue visible macroscópicamente a las 2 semanas de contacto y fue aumentando constantemente a través de las doce semanas de contacto.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9DA845-0CE1-4224-A4DB-2C8168551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41" y="1344562"/>
            <a:ext cx="4628820" cy="551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07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A48E30-6ECE-46FA-87CB-B4BFF2E6C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82" y="1204102"/>
            <a:ext cx="4588133" cy="524227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610C5D5-1CE6-40F3-ABB9-FD20DAD71EAF}"/>
              </a:ext>
            </a:extLst>
          </p:cNvPr>
          <p:cNvSpPr txBox="1"/>
          <p:nvPr/>
        </p:nvSpPr>
        <p:spPr>
          <a:xfrm>
            <a:off x="5394960" y="2019776"/>
            <a:ext cx="5859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/>
              <a:t>Las interacciones </a:t>
            </a:r>
            <a:r>
              <a:rPr lang="es-MX" sz="2000" i="1" dirty="0"/>
              <a:t>P. deltoides-L. bicolor (WT) </a:t>
            </a:r>
            <a:r>
              <a:rPr lang="es-MX" sz="2000" dirty="0"/>
              <a:t>y las tres líneas transgénicas de </a:t>
            </a:r>
            <a:r>
              <a:rPr lang="es-MX" sz="2000" i="1" dirty="0"/>
              <a:t>L. bicolor- P. </a:t>
            </a:r>
            <a:r>
              <a:rPr lang="es-MX" sz="2000" i="1" dirty="0" err="1"/>
              <a:t>trichocarpa</a:t>
            </a:r>
            <a:r>
              <a:rPr lang="es-MX" sz="2000" i="1" dirty="0"/>
              <a:t> </a:t>
            </a:r>
            <a:r>
              <a:rPr lang="es-MX" sz="2000" dirty="0"/>
              <a:t>presentan un </a:t>
            </a:r>
            <a:r>
              <a:rPr lang="es-MX" sz="2000" b="1" dirty="0"/>
              <a:t>menor número de raíces laterales colonizadas y una reducida profundidad de la red de </a:t>
            </a:r>
            <a:r>
              <a:rPr lang="es-MX" sz="2000" b="1" dirty="0" err="1"/>
              <a:t>Hartig</a:t>
            </a:r>
            <a:r>
              <a:rPr lang="es-MX" sz="2000" dirty="0"/>
              <a:t> comparados con la interacción entre </a:t>
            </a:r>
            <a:r>
              <a:rPr lang="es-MX" sz="2000" i="1" dirty="0"/>
              <a:t>L. bicolor (WT) </a:t>
            </a:r>
            <a:r>
              <a:rPr lang="es-MX" sz="2000" dirty="0"/>
              <a:t>y </a:t>
            </a:r>
            <a:r>
              <a:rPr lang="es-MX" sz="2000" i="1" dirty="0"/>
              <a:t>P. </a:t>
            </a:r>
            <a:r>
              <a:rPr lang="es-MX" sz="2000" i="1" dirty="0" err="1"/>
              <a:t>trichocarpa</a:t>
            </a:r>
            <a:r>
              <a:rPr lang="es-MX" sz="20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981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432E54-A09C-4BC2-B145-3FD41595F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Evolución del </a:t>
            </a:r>
            <a:r>
              <a:rPr lang="es-MX" b="1" dirty="0" err="1">
                <a:solidFill>
                  <a:schemeClr val="tx1">
                    <a:lumMod val="95000"/>
                    <a:lumOff val="5000"/>
                  </a:schemeClr>
                </a:solidFill>
                <a:hlinkClick r:id="rId2" action="ppaction://hlinkpres?slideindex=1&amp;slidetitle=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metaboloma</a:t>
            </a:r>
            <a:r>
              <a:rPr lang="es-MX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simbiótico en la interacción compatible </a:t>
            </a:r>
            <a:r>
              <a:rPr lang="es-MX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L. bicolor-P. </a:t>
            </a:r>
            <a:r>
              <a:rPr lang="es-MX" b="1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trichocarpa</a:t>
            </a:r>
            <a:r>
              <a:rPr lang="es-MX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MX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y la interacción incompatible</a:t>
            </a:r>
            <a:r>
              <a:rPr lang="es-MX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MX" b="1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L.bicolor</a:t>
            </a:r>
            <a:r>
              <a:rPr lang="es-MX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</a:t>
            </a:r>
            <a:r>
              <a:rPr lang="es-MX" b="1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P.deltoides</a:t>
            </a:r>
            <a:endParaRPr lang="es-MX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2457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476</TotalTime>
  <Words>349</Words>
  <Application>Microsoft Office PowerPoint</Application>
  <PresentationFormat>Panorámica</PresentationFormat>
  <Paragraphs>35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Introducción</vt:lpstr>
      <vt:lpstr>Presentación de PowerPoint</vt:lpstr>
      <vt:lpstr>Presentación de PowerPoint</vt:lpstr>
      <vt:lpstr>Presentación de PowerPoint</vt:lpstr>
      <vt:lpstr>Presentación de PowerPoint</vt:lpstr>
      <vt:lpstr>Resultadosy discusión</vt:lpstr>
      <vt:lpstr>Presentación de PowerPoint</vt:lpstr>
      <vt:lpstr>Evolución del metaboloma simbiótico en la interacción compatible L. bicolor-P. trichocarpa y la interacción incompatible L.bicolor- P.deltoides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</cp:lastModifiedBy>
  <cp:revision>25</cp:revision>
  <dcterms:created xsi:type="dcterms:W3CDTF">2019-03-12T00:01:58Z</dcterms:created>
  <dcterms:modified xsi:type="dcterms:W3CDTF">2019-03-13T22:48:04Z</dcterms:modified>
</cp:coreProperties>
</file>